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  <p:sldMasterId id="2147483675" r:id="rId3"/>
  </p:sldMasterIdLst>
  <p:notesMasterIdLst>
    <p:notesMasterId r:id="rId17"/>
  </p:notesMasterIdLst>
  <p:sldIdLst>
    <p:sldId id="268" r:id="rId4"/>
    <p:sldId id="257" r:id="rId5"/>
    <p:sldId id="258" r:id="rId6"/>
    <p:sldId id="259" r:id="rId7"/>
    <p:sldId id="279" r:id="rId8"/>
    <p:sldId id="286" r:id="rId9"/>
    <p:sldId id="280" r:id="rId10"/>
    <p:sldId id="277" r:id="rId11"/>
    <p:sldId id="281" r:id="rId12"/>
    <p:sldId id="282" r:id="rId13"/>
    <p:sldId id="276" r:id="rId14"/>
    <p:sldId id="283" r:id="rId15"/>
    <p:sldId id="272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68"/>
            <p14:sldId id="257"/>
            <p14:sldId id="258"/>
            <p14:sldId id="259"/>
            <p14:sldId id="279"/>
            <p14:sldId id="286"/>
            <p14:sldId id="280"/>
            <p14:sldId id="277"/>
            <p14:sldId id="281"/>
            <p14:sldId id="282"/>
            <p14:sldId id="276"/>
            <p14:sldId id="283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F1ED"/>
    <a:srgbClr val="00A7E3"/>
    <a:srgbClr val="1B4686"/>
    <a:srgbClr val="ED6F9C"/>
    <a:srgbClr val="A27DB6"/>
    <a:srgbClr val="5F95CF"/>
    <a:srgbClr val="FCC13F"/>
    <a:srgbClr val="F49C4E"/>
    <a:srgbClr val="37B398"/>
    <a:srgbClr val="EA4E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37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12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305462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558864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737978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201755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70643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720075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720075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435109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00666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47864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7154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4596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666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3910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3575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706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328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813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02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4170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7181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>
                <a:solidFill>
                  <a:srgbClr val="595959"/>
                </a:solidFill>
              </a:rPr>
              <a:t>Pearson  (c) 2018      Gold Experience 2nd Edition C1 / B2+ / B2</a:t>
            </a:r>
          </a:p>
        </p:txBody>
      </p:sp>
    </p:spTree>
    <p:extLst>
      <p:ext uri="{BB962C8B-B14F-4D97-AF65-F5344CB8AC3E}">
        <p14:creationId xmlns:p14="http://schemas.microsoft.com/office/powerpoint/2010/main" val="21544560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702796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291073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26198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488603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412262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76791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638707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912441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267430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151793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77812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358199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338713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120055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52796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2547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456039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66386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400954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63973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356141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7259572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344204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931289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530895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3973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2541125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6874512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352698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4096283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1780232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492262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80296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2808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26" Type="http://schemas.openxmlformats.org/officeDocument/2006/relationships/slideLayout" Target="../slideLayouts/slideLayout49.xml"/><Relationship Id="rId3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44.xml"/><Relationship Id="rId34" Type="http://schemas.openxmlformats.org/officeDocument/2006/relationships/slideLayout" Target="../slideLayouts/slideLayout57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5" Type="http://schemas.openxmlformats.org/officeDocument/2006/relationships/slideLayout" Target="../slideLayouts/slideLayout48.xml"/><Relationship Id="rId33" Type="http://schemas.openxmlformats.org/officeDocument/2006/relationships/slideLayout" Target="../slideLayouts/slideLayout56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43.xml"/><Relationship Id="rId29" Type="http://schemas.openxmlformats.org/officeDocument/2006/relationships/slideLayout" Target="../slideLayouts/slideLayout52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24" Type="http://schemas.openxmlformats.org/officeDocument/2006/relationships/slideLayout" Target="../slideLayouts/slideLayout47.xml"/><Relationship Id="rId32" Type="http://schemas.openxmlformats.org/officeDocument/2006/relationships/slideLayout" Target="../slideLayouts/slideLayout55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slideLayout" Target="../slideLayouts/slideLayout46.xml"/><Relationship Id="rId28" Type="http://schemas.openxmlformats.org/officeDocument/2006/relationships/slideLayout" Target="../slideLayouts/slideLayout51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31" Type="http://schemas.openxmlformats.org/officeDocument/2006/relationships/slideLayout" Target="../slideLayouts/slideLayout54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slideLayout" Target="../slideLayouts/slideLayout45.xml"/><Relationship Id="rId27" Type="http://schemas.openxmlformats.org/officeDocument/2006/relationships/slideLayout" Target="../slideLayouts/slideLayout50.xml"/><Relationship Id="rId30" Type="http://schemas.openxmlformats.org/officeDocument/2006/relationships/slideLayout" Target="../slideLayouts/slideLayout53.xml"/><Relationship Id="rId35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algn="r"/>
            <a:fld id="{00000000-1234-1234-1234-123412341234}" type="slidenum">
              <a:rPr lang="en-US" sz="1300">
                <a:solidFill>
                  <a:srgbClr val="595959"/>
                </a:solidFill>
              </a:rPr>
              <a:pPr algn="r"/>
              <a:t>‹#›</a:t>
            </a:fld>
            <a:endParaRPr lang="en-US" sz="13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31009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743492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96" r:id="rId21"/>
    <p:sldLayoutId id="2147483697" r:id="rId22"/>
    <p:sldLayoutId id="2147483698" r:id="rId23"/>
    <p:sldLayoutId id="2147483699" r:id="rId24"/>
    <p:sldLayoutId id="2147483700" r:id="rId25"/>
    <p:sldLayoutId id="2147483701" r:id="rId26"/>
    <p:sldLayoutId id="2147483702" r:id="rId27"/>
    <p:sldLayoutId id="2147483703" r:id="rId28"/>
    <p:sldLayoutId id="2147483704" r:id="rId29"/>
    <p:sldLayoutId id="2147483705" r:id="rId30"/>
    <p:sldLayoutId id="2147483706" r:id="rId31"/>
    <p:sldLayoutId id="2147483707" r:id="rId32"/>
    <p:sldLayoutId id="2147483708" r:id="rId33"/>
    <p:sldLayoutId id="2147483709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A2</a:t>
            </a:r>
            <a:br>
              <a:rPr lang="pl-PL" dirty="0"/>
            </a:br>
            <a:r>
              <a:rPr lang="pl-PL" dirty="0" err="1"/>
              <a:t>present</a:t>
            </a:r>
            <a:r>
              <a:rPr lang="pl-PL" dirty="0"/>
              <a:t> </a:t>
            </a:r>
            <a:r>
              <a:rPr lang="pl-PL" dirty="0" err="1"/>
              <a:t>simple</a:t>
            </a:r>
            <a:br>
              <a:rPr lang="pl-PL" dirty="0"/>
            </a:br>
            <a:endParaRPr sz="3800" b="1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631591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67859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adverbs of frequency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-1243975" y="1405944"/>
            <a:ext cx="3585592" cy="3981853"/>
            <a:chOff x="172602" y="1694710"/>
            <a:chExt cx="3585592" cy="3981853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3322491" y="1889480"/>
              <a:ext cx="0" cy="3666159"/>
            </a:xfrm>
            <a:prstGeom prst="straightConnector1">
              <a:avLst/>
            </a:prstGeom>
            <a:ln w="298450"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2862583" y="1879194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2862579" y="2419203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2862579" y="3663030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2844615" y="5538811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81079" y="1694710"/>
              <a:ext cx="2695378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100%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981001" y="3460191"/>
              <a:ext cx="887778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50%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72602" y="5338009"/>
              <a:ext cx="2695378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0%</a:t>
              </a:r>
            </a:p>
          </p:txBody>
        </p:sp>
        <p:sp>
          <p:nvSpPr>
            <p:cNvPr id="37" name="Rectangle 36"/>
            <p:cNvSpPr/>
            <p:nvPr/>
          </p:nvSpPr>
          <p:spPr>
            <a:xfrm rot="16200000">
              <a:off x="2634557" y="3400246"/>
              <a:ext cx="13516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00" b="1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  <a:sym typeface="Open Sans"/>
                </a:rPr>
                <a:t>Frequency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 flipV="1">
            <a:off x="1446001" y="2695384"/>
            <a:ext cx="895611" cy="16080"/>
          </a:xfrm>
          <a:prstGeom prst="straightConnector1">
            <a:avLst/>
          </a:prstGeom>
          <a:ln>
            <a:solidFill>
              <a:srgbClr val="00A7E3"/>
            </a:solidFill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1459880" y="4036893"/>
            <a:ext cx="895611" cy="16080"/>
          </a:xfrm>
          <a:prstGeom prst="straightConnector1">
            <a:avLst/>
          </a:prstGeom>
          <a:ln>
            <a:solidFill>
              <a:srgbClr val="00A7E3"/>
            </a:solidFill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1428038" y="4710725"/>
            <a:ext cx="895611" cy="16080"/>
          </a:xfrm>
          <a:prstGeom prst="straightConnector1">
            <a:avLst/>
          </a:prstGeom>
          <a:ln>
            <a:solidFill>
              <a:srgbClr val="00A7E3"/>
            </a:solidFill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hape 82"/>
          <p:cNvSpPr txBox="1">
            <a:spLocks/>
          </p:cNvSpPr>
          <p:nvPr/>
        </p:nvSpPr>
        <p:spPr>
          <a:xfrm>
            <a:off x="464550" y="892170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Adverbs of frequency tell us how often or frequently we do something.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383791" y="1421842"/>
            <a:ext cx="6312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800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always</a:t>
            </a: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read before bed.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383791" y="1903852"/>
            <a:ext cx="6312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800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usually </a:t>
            </a: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read before bed.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383791" y="2493304"/>
            <a:ext cx="6312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800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often </a:t>
            </a: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read before bed.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383791" y="3158534"/>
            <a:ext cx="6312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800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sometimes </a:t>
            </a: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read before bed.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383791" y="3818742"/>
            <a:ext cx="6312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800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don’t often </a:t>
            </a: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read before bed.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383790" y="4542139"/>
            <a:ext cx="6312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800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don’t usually </a:t>
            </a: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read before bed.</a:t>
            </a:r>
          </a:p>
        </p:txBody>
      </p:sp>
      <p:sp>
        <p:nvSpPr>
          <p:cNvPr id="52" name="Rectangle 51"/>
          <p:cNvSpPr/>
          <p:nvPr/>
        </p:nvSpPr>
        <p:spPr>
          <a:xfrm>
            <a:off x="2374683" y="5065379"/>
            <a:ext cx="6312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800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never </a:t>
            </a: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read before bed.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5626" y="947045"/>
            <a:ext cx="1356976" cy="1356976"/>
          </a:xfrm>
          <a:prstGeom prst="rect">
            <a:avLst/>
          </a:prstGeom>
        </p:spPr>
      </p:pic>
      <p:sp>
        <p:nvSpPr>
          <p:cNvPr id="54" name="Rounded Rectangular Callout 53"/>
          <p:cNvSpPr/>
          <p:nvPr/>
        </p:nvSpPr>
        <p:spPr>
          <a:xfrm>
            <a:off x="7389431" y="1629384"/>
            <a:ext cx="2120337" cy="1556416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Adverbs of frequency are very common in the present simple.</a:t>
            </a:r>
          </a:p>
        </p:txBody>
      </p:sp>
      <p:sp>
        <p:nvSpPr>
          <p:cNvPr id="55" name="Rounded Rectangular Callout 54"/>
          <p:cNvSpPr/>
          <p:nvPr/>
        </p:nvSpPr>
        <p:spPr>
          <a:xfrm>
            <a:off x="6811978" y="3715581"/>
            <a:ext cx="2523091" cy="1719130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adverbs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not often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and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not usually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are negative, so we must use the auxiliary verb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don’t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or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doesn’t.</a:t>
            </a:r>
          </a:p>
        </p:txBody>
      </p:sp>
      <p:sp>
        <p:nvSpPr>
          <p:cNvPr id="56" name="Arc 55"/>
          <p:cNvSpPr/>
          <p:nvPr/>
        </p:nvSpPr>
        <p:spPr>
          <a:xfrm rot="4824154" flipH="1">
            <a:off x="2679322" y="543868"/>
            <a:ext cx="1519627" cy="8074543"/>
          </a:xfrm>
          <a:prstGeom prst="arc">
            <a:avLst>
              <a:gd name="adj1" fmla="val 16281541"/>
              <a:gd name="adj2" fmla="val 79242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7" name="Arc 56"/>
          <p:cNvSpPr/>
          <p:nvPr/>
        </p:nvSpPr>
        <p:spPr>
          <a:xfrm rot="4824154" flipH="1">
            <a:off x="2342322" y="1212773"/>
            <a:ext cx="1519627" cy="8074543"/>
          </a:xfrm>
          <a:prstGeom prst="arc">
            <a:avLst>
              <a:gd name="adj1" fmla="val 16318306"/>
              <a:gd name="adj2" fmla="val 79242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8" name="Pentagon 57"/>
          <p:cNvSpPr/>
          <p:nvPr/>
        </p:nvSpPr>
        <p:spPr>
          <a:xfrm>
            <a:off x="9189971" y="544473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Adverbs of frequency: how do we use them?</a:t>
            </a:r>
          </a:p>
        </p:txBody>
      </p:sp>
      <p:sp>
        <p:nvSpPr>
          <p:cNvPr id="42" name="Google Shape;65;p15">
            <a:extLst>
              <a:ext uri="{FF2B5EF4-FFF2-40B4-BE49-F238E27FC236}">
                <a16:creationId xmlns:a16="http://schemas.microsoft.com/office/drawing/2014/main" id="{FA8D3ED3-FE0D-4111-B2B3-82C6D913C73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66022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  <p:bldP spid="34" grpId="0"/>
      <p:bldP spid="35" grpId="0"/>
      <p:bldP spid="36" grpId="0"/>
      <p:bldP spid="51" grpId="0"/>
      <p:bldP spid="52" grpId="0"/>
      <p:bldP spid="54" grpId="0" animBg="1"/>
      <p:bldP spid="55" grpId="0" animBg="1"/>
      <p:bldP spid="56" grpId="0" animBg="1"/>
      <p:bldP spid="57" grpId="0" animBg="1"/>
      <p:bldP spid="5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760978" y="2119847"/>
            <a:ext cx="77155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             She          is         late.    </a:t>
            </a:r>
          </a:p>
        </p:txBody>
      </p:sp>
      <p:sp>
        <p:nvSpPr>
          <p:cNvPr id="22" name="Rectangle 21"/>
          <p:cNvSpPr/>
          <p:nvPr/>
        </p:nvSpPr>
        <p:spPr>
          <a:xfrm flipH="1">
            <a:off x="1948730" y="2244483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1</a:t>
            </a:r>
          </a:p>
        </p:txBody>
      </p:sp>
      <p:sp>
        <p:nvSpPr>
          <p:cNvPr id="24" name="Rectangle 23"/>
          <p:cNvSpPr/>
          <p:nvPr/>
        </p:nvSpPr>
        <p:spPr>
          <a:xfrm flipH="1">
            <a:off x="4037986" y="2244483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2</a:t>
            </a:r>
          </a:p>
        </p:txBody>
      </p:sp>
      <p:sp>
        <p:nvSpPr>
          <p:cNvPr id="25" name="Rectangle 24"/>
          <p:cNvSpPr/>
          <p:nvPr/>
        </p:nvSpPr>
        <p:spPr>
          <a:xfrm flipH="1">
            <a:off x="5881308" y="2226042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3</a:t>
            </a:r>
          </a:p>
        </p:txBody>
      </p:sp>
      <p:sp>
        <p:nvSpPr>
          <p:cNvPr id="38" name="Shape 81"/>
          <p:cNvSpPr txBox="1">
            <a:spLocks/>
          </p:cNvSpPr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Adverbs of frequency: </a:t>
            </a:r>
            <a:r>
              <a:rPr lang="en-US" sz="44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word order</a:t>
            </a:r>
          </a:p>
        </p:txBody>
      </p:sp>
      <p:sp>
        <p:nvSpPr>
          <p:cNvPr id="39" name="Shape 82"/>
          <p:cNvSpPr txBox="1">
            <a:spLocks/>
          </p:cNvSpPr>
          <p:nvPr/>
        </p:nvSpPr>
        <p:spPr>
          <a:xfrm>
            <a:off x="464550" y="892170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 we know </a:t>
            </a:r>
            <a:r>
              <a:rPr lang="en-US" sz="20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when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to use adverbs of frequency, but </a:t>
            </a:r>
            <a:r>
              <a:rPr lang="en-US" sz="20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how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do we use them?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60978" y="4034459"/>
            <a:ext cx="84866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            He            arrives          late. </a:t>
            </a:r>
          </a:p>
        </p:txBody>
      </p:sp>
      <p:sp>
        <p:nvSpPr>
          <p:cNvPr id="14" name="Rectangle 13"/>
          <p:cNvSpPr/>
          <p:nvPr/>
        </p:nvSpPr>
        <p:spPr>
          <a:xfrm flipH="1">
            <a:off x="7949589" y="2226042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Open Sans" charset="0"/>
                <a:ea typeface="Open Sans" charset="0"/>
                <a:cs typeface="Open Sans" charset="0"/>
              </a:rPr>
              <a:t>4</a:t>
            </a:r>
            <a:endParaRPr lang="en-GB" sz="1600" b="1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5" name="Rectangle 14"/>
          <p:cNvSpPr/>
          <p:nvPr/>
        </p:nvSpPr>
        <p:spPr>
          <a:xfrm flipH="1">
            <a:off x="1948730" y="4159095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1</a:t>
            </a:r>
          </a:p>
        </p:txBody>
      </p:sp>
      <p:sp>
        <p:nvSpPr>
          <p:cNvPr id="16" name="Rectangle 15"/>
          <p:cNvSpPr/>
          <p:nvPr/>
        </p:nvSpPr>
        <p:spPr>
          <a:xfrm flipH="1">
            <a:off x="7084586" y="4146287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3</a:t>
            </a:r>
          </a:p>
        </p:txBody>
      </p:sp>
      <p:sp>
        <p:nvSpPr>
          <p:cNvPr id="17" name="Rectangle 16"/>
          <p:cNvSpPr/>
          <p:nvPr/>
        </p:nvSpPr>
        <p:spPr>
          <a:xfrm flipH="1">
            <a:off x="4037986" y="4177537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2</a:t>
            </a:r>
          </a:p>
        </p:txBody>
      </p:sp>
      <p:sp>
        <p:nvSpPr>
          <p:cNvPr id="18" name="Rectangle 17"/>
          <p:cNvSpPr/>
          <p:nvPr/>
        </p:nvSpPr>
        <p:spPr>
          <a:xfrm flipH="1">
            <a:off x="9202430" y="4146286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Open Sans" charset="0"/>
                <a:ea typeface="Open Sans" charset="0"/>
                <a:cs typeface="Open Sans" charset="0"/>
              </a:rPr>
              <a:t>4</a:t>
            </a:r>
            <a:endParaRPr lang="en-GB" sz="1600" b="1" dirty="0">
              <a:latin typeface="Open Sans" charset="0"/>
              <a:ea typeface="Open Sans" charset="0"/>
              <a:cs typeface="Open Sans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6323" y="248100"/>
            <a:ext cx="884713" cy="884713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9399551" y="1299320"/>
            <a:ext cx="2323876" cy="1812369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this example. Where in the sentence (position 1, 2, 3, or 4) do we put the adverb of frequency?</a:t>
            </a:r>
          </a:p>
        </p:txBody>
      </p:sp>
      <p:sp>
        <p:nvSpPr>
          <p:cNvPr id="23" name="Rectangle 22"/>
          <p:cNvSpPr/>
          <p:nvPr/>
        </p:nvSpPr>
        <p:spPr>
          <a:xfrm flipH="1">
            <a:off x="892382" y="1522146"/>
            <a:ext cx="952760" cy="707886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Open Sans" charset="0"/>
                <a:ea typeface="Open Sans" charset="0"/>
                <a:cs typeface="Open Sans" charset="0"/>
              </a:rPr>
              <a:t>always</a:t>
            </a:r>
            <a:endParaRPr lang="en-GB" sz="1600" b="1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6" name="Shape 87"/>
          <p:cNvSpPr/>
          <p:nvPr/>
        </p:nvSpPr>
        <p:spPr>
          <a:xfrm>
            <a:off x="8219319" y="2737234"/>
            <a:ext cx="1444985" cy="1158099"/>
          </a:xfrm>
          <a:prstGeom prst="cloudCallout">
            <a:avLst>
              <a:gd name="adj1" fmla="val 57153"/>
              <a:gd name="adj2" fmla="val -5266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Position </a:t>
            </a:r>
            <a:r>
              <a:rPr lang="en-US" sz="1600" b="1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endParaRPr lang="en-US" sz="1600" i="1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9862724" y="4742345"/>
            <a:ext cx="1978312" cy="1296554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How about with this example? Which position now?</a:t>
            </a:r>
          </a:p>
        </p:txBody>
      </p:sp>
      <p:sp>
        <p:nvSpPr>
          <p:cNvPr id="30" name="Shape 87"/>
          <p:cNvSpPr/>
          <p:nvPr/>
        </p:nvSpPr>
        <p:spPr>
          <a:xfrm>
            <a:off x="8380481" y="5197892"/>
            <a:ext cx="1444985" cy="1158099"/>
          </a:xfrm>
          <a:prstGeom prst="cloudCallout">
            <a:avLst>
              <a:gd name="adj1" fmla="val 57153"/>
              <a:gd name="adj2" fmla="val -5266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Position </a:t>
            </a:r>
            <a:r>
              <a:rPr lang="en-US" sz="1600" b="1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endParaRPr lang="en-US" sz="1600" i="1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" name="Rectangle 31"/>
          <p:cNvSpPr/>
          <p:nvPr/>
        </p:nvSpPr>
        <p:spPr>
          <a:xfrm flipH="1">
            <a:off x="893054" y="3343130"/>
            <a:ext cx="952760" cy="707886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Open Sans" charset="0"/>
                <a:ea typeface="Open Sans" charset="0"/>
                <a:cs typeface="Open Sans" charset="0"/>
              </a:rPr>
              <a:t>always</a:t>
            </a:r>
            <a:endParaRPr lang="en-GB" sz="1600" b="1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9" name="Google Shape;65;p15">
            <a:extLst>
              <a:ext uri="{FF2B5EF4-FFF2-40B4-BE49-F238E27FC236}">
                <a16:creationId xmlns:a16="http://schemas.microsoft.com/office/drawing/2014/main" id="{E0422025-8BC8-4784-B48D-6177CAD3E70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594720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9977E-6 2.21014E-6 L 0.38287 0.0907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43" y="45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4199 0.10528 " pathEditMode="relative" ptsTypes="AA">
                                      <p:cBhvr>
                                        <p:cTn id="7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 animBg="1"/>
      <p:bldP spid="22" grpId="1" animBg="1"/>
      <p:bldP spid="24" grpId="0" animBg="1"/>
      <p:bldP spid="24" grpId="1" animBg="1"/>
      <p:bldP spid="25" grpId="0" animBg="1"/>
      <p:bldP spid="13" grpId="0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8" grpId="0" animBg="1"/>
      <p:bldP spid="18" grpId="1" animBg="1"/>
      <p:bldP spid="21" grpId="0" animBg="1"/>
      <p:bldP spid="23" grpId="0" animBg="1"/>
      <p:bldP spid="23" grpId="1" animBg="1"/>
      <p:bldP spid="26" grpId="0" animBg="1"/>
      <p:bldP spid="28" grpId="0" animBg="1"/>
      <p:bldP spid="30" grpId="0" animBg="1"/>
      <p:bldP spid="32" grpId="0" animBg="1"/>
      <p:bldP spid="32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81"/>
          <p:cNvSpPr txBox="1">
            <a:spLocks/>
          </p:cNvSpPr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Adverbs of frequency: </a:t>
            </a:r>
            <a:r>
              <a:rPr lang="en-US" sz="44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word order</a:t>
            </a:r>
          </a:p>
        </p:txBody>
      </p:sp>
      <p:sp>
        <p:nvSpPr>
          <p:cNvPr id="39" name="Shape 82"/>
          <p:cNvSpPr txBox="1">
            <a:spLocks/>
          </p:cNvSpPr>
          <p:nvPr/>
        </p:nvSpPr>
        <p:spPr>
          <a:xfrm>
            <a:off x="464550" y="892170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2097" y="475992"/>
            <a:ext cx="1239506" cy="1239506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9074803" y="2102309"/>
            <a:ext cx="2323876" cy="1812369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Usually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and s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ometimes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can also go at the beginning of the sentence, e.g.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‘Sometimes I arrive late.’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74707" y="1132813"/>
            <a:ext cx="77139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1. </a:t>
            </a:r>
            <a:r>
              <a:rPr lang="en-GB" sz="40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After </a:t>
            </a:r>
            <a:r>
              <a:rPr lang="en-GB" sz="40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 verb </a:t>
            </a:r>
            <a:r>
              <a:rPr lang="en-GB" sz="40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to be.</a:t>
            </a:r>
            <a:endParaRPr lang="en-GB" sz="40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  <a:p>
            <a:r>
              <a:rPr lang="en-GB" sz="40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   </a:t>
            </a:r>
            <a:r>
              <a:rPr lang="en-GB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e.g. She is </a:t>
            </a:r>
            <a:r>
              <a:rPr lang="en-GB" sz="4000" b="1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always </a:t>
            </a:r>
            <a:r>
              <a:rPr lang="en-GB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late.</a:t>
            </a:r>
          </a:p>
          <a:p>
            <a:r>
              <a:rPr lang="en-US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           Tim is </a:t>
            </a:r>
            <a:r>
              <a:rPr lang="en-US" sz="4000" b="1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never</a:t>
            </a:r>
            <a:r>
              <a:rPr lang="en-US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 on time.</a:t>
            </a:r>
            <a:endParaRPr lang="en-GB" sz="4000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74707" y="3238312"/>
            <a:ext cx="9883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2. </a:t>
            </a:r>
            <a:r>
              <a:rPr lang="en-GB" sz="40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Before </a:t>
            </a:r>
            <a:r>
              <a:rPr lang="en-GB" sz="40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any other verbs.</a:t>
            </a:r>
          </a:p>
          <a:p>
            <a:r>
              <a:rPr lang="en-GB" sz="40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   </a:t>
            </a:r>
            <a:r>
              <a:rPr lang="en-GB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e.g. He </a:t>
            </a:r>
            <a:r>
              <a:rPr lang="en-GB" sz="4000" b="1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always</a:t>
            </a:r>
            <a:r>
              <a:rPr lang="en-GB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 arrives early.</a:t>
            </a:r>
          </a:p>
          <a:p>
            <a:r>
              <a:rPr lang="en-US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 	    Mary </a:t>
            </a:r>
            <a:r>
              <a:rPr lang="en-US" sz="4000" b="1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sometimes </a:t>
            </a:r>
            <a:r>
              <a:rPr lang="en-US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travels for work.</a:t>
            </a:r>
            <a:endParaRPr lang="en-GB" sz="4000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Pentagon 30"/>
          <p:cNvSpPr/>
          <p:nvPr/>
        </p:nvSpPr>
        <p:spPr>
          <a:xfrm>
            <a:off x="9189971" y="544473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9" name="Arc 8"/>
          <p:cNvSpPr/>
          <p:nvPr/>
        </p:nvSpPr>
        <p:spPr>
          <a:xfrm rot="15057459" flipV="1">
            <a:off x="2830149" y="1816204"/>
            <a:ext cx="1452441" cy="1240825"/>
          </a:xfrm>
          <a:prstGeom prst="arc">
            <a:avLst>
              <a:gd name="adj1" fmla="val 7904317"/>
              <a:gd name="adj2" fmla="val 1183027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Arc 9"/>
          <p:cNvSpPr/>
          <p:nvPr/>
        </p:nvSpPr>
        <p:spPr>
          <a:xfrm rot="6438632" flipH="1" flipV="1">
            <a:off x="5169837" y="3929596"/>
            <a:ext cx="1487633" cy="1240825"/>
          </a:xfrm>
          <a:prstGeom prst="arc">
            <a:avLst>
              <a:gd name="adj1" fmla="val 7904317"/>
              <a:gd name="adj2" fmla="val 1183027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2" name="Google Shape;65;p15">
            <a:extLst>
              <a:ext uri="{FF2B5EF4-FFF2-40B4-BE49-F238E27FC236}">
                <a16:creationId xmlns:a16="http://schemas.microsoft.com/office/drawing/2014/main" id="{43DCA85A-989A-47FB-A44D-BABD9A3FDCB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109753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/>
      <p:bldP spid="29" grpId="0"/>
      <p:bldP spid="31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982" y="1375074"/>
            <a:ext cx="11429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r>
              <a:rPr lang="en-GB" sz="1600" dirty="0"/>
              <a:t>1. My brother and sister doesn’t live in London. My brother live in Cambridge and my sister live in Brighton. </a:t>
            </a:r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All of these examples have errors. Correct them and explain why.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4982" y="2084242"/>
            <a:ext cx="11429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r>
              <a:rPr lang="en-GB" sz="1600" dirty="0"/>
              <a:t>2. Angela always is happy at work. She enjoy working with animals.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14982" y="3040557"/>
            <a:ext cx="114299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3. A: Does Fred and Carl like spaghetti </a:t>
            </a:r>
            <a:r>
              <a:rPr lang="en-US" sz="1600" dirty="0" err="1"/>
              <a:t>bolognese</a:t>
            </a:r>
            <a:r>
              <a:rPr lang="en-US" sz="1600" dirty="0"/>
              <a:t>? B. No. Carl no eat meat.</a:t>
            </a:r>
            <a:endParaRPr lang="en-GB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514982" y="3816657"/>
            <a:ext cx="114299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4. A. How often do you goes to the cinema? B: I go usually once a week.</a:t>
            </a:r>
            <a:endParaRPr lang="en-GB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514982" y="4526751"/>
            <a:ext cx="114299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5. Laura is speaking three languages: French, English and German. She work for the UN.</a:t>
            </a:r>
            <a:endParaRPr lang="en-GB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514981" y="5288514"/>
            <a:ext cx="114299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6. I not often go out on Mondays because I usually am tired.</a:t>
            </a:r>
            <a:endParaRPr lang="en-GB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2744747" y="1337715"/>
            <a:ext cx="1148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don’t live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37524" y="1366241"/>
            <a:ext cx="1148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lives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642473" y="1356824"/>
            <a:ext cx="1148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lives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70679" y="2064356"/>
            <a:ext cx="1148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is always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70828" y="2065371"/>
            <a:ext cx="1148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enjoys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91884" y="2788009"/>
            <a:ext cx="1148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Do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974182" y="2825969"/>
            <a:ext cx="1670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doesn’t eat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619336" y="3566111"/>
            <a:ext cx="1670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go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932930" y="3595657"/>
            <a:ext cx="1670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usually go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05538" y="4287237"/>
            <a:ext cx="1670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speaks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625244" y="4276726"/>
            <a:ext cx="1670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works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08387" y="5052528"/>
            <a:ext cx="1670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don’t often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507449" y="5038880"/>
            <a:ext cx="1670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am usually</a:t>
            </a:r>
            <a:endParaRPr lang="en-GB" sz="1600" dirty="0">
              <a:solidFill>
                <a:srgbClr val="00B0F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731099" y="1773035"/>
            <a:ext cx="1049331" cy="28469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996547" y="1789057"/>
            <a:ext cx="180908" cy="37253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789841" y="1764911"/>
            <a:ext cx="180908" cy="2235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1566212" y="2482433"/>
            <a:ext cx="712964" cy="8219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219966" y="2519885"/>
            <a:ext cx="425190" cy="293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141022" y="3179720"/>
            <a:ext cx="425190" cy="293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6412649" y="3206373"/>
            <a:ext cx="425190" cy="293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2700524" y="3996811"/>
            <a:ext cx="425190" cy="293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5006890" y="3971863"/>
            <a:ext cx="761043" cy="29123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430068" y="4708284"/>
            <a:ext cx="944642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6774538" y="4694563"/>
            <a:ext cx="425190" cy="293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923977" y="5452353"/>
            <a:ext cx="778469" cy="543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4507740" y="5481454"/>
            <a:ext cx="879671" cy="293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1" name="Google Shape;65;p15">
            <a:extLst>
              <a:ext uri="{FF2B5EF4-FFF2-40B4-BE49-F238E27FC236}">
                <a16:creationId xmlns:a16="http://schemas.microsoft.com/office/drawing/2014/main" id="{1DCF1D04-1AA5-493D-BD20-392D2418A4E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16599" y="1258307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present simple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665905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the present simple?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 in the present simple?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Adverbs of frequency – how and when do we use them?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Noto Sans Symbols"/>
              <a:buNone/>
            </a:pPr>
            <a:endParaRPr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 present simple?</a:t>
            </a:r>
          </a:p>
        </p:txBody>
      </p:sp>
      <p:sp>
        <p:nvSpPr>
          <p:cNvPr id="6" name="Google Shape;65;p15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67859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present simple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87" y="1668084"/>
            <a:ext cx="1239894" cy="1239894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>
          <a:xfrm>
            <a:off x="2267910" y="1541436"/>
            <a:ext cx="4243620" cy="997048"/>
          </a:xfrm>
          <a:prstGeom prst="wedgeRoundRectCallout">
            <a:avLst>
              <a:gd name="adj1" fmla="val -56321"/>
              <a:gd name="adj2" fmla="val 18095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work every Saturday afternoon in a shop, so I usually do exercise in the mornings.</a:t>
            </a:r>
          </a:p>
        </p:txBody>
      </p:sp>
      <p:sp>
        <p:nvSpPr>
          <p:cNvPr id="20" name="Rounded Rectangular Callout 19"/>
          <p:cNvSpPr/>
          <p:nvPr/>
        </p:nvSpPr>
        <p:spPr>
          <a:xfrm>
            <a:off x="7722052" y="3723893"/>
            <a:ext cx="3063856" cy="1295840"/>
          </a:xfrm>
          <a:prstGeom prst="wedgeRoundRectCallout">
            <a:avLst>
              <a:gd name="adj1" fmla="val -58190"/>
              <a:gd name="adj2" fmla="val 2240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girl says. She talks about two actions. Which are they? 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768" y="4081877"/>
            <a:ext cx="1239894" cy="1239894"/>
          </a:xfrm>
          <a:prstGeom prst="rect">
            <a:avLst/>
          </a:prstGeom>
        </p:spPr>
      </p:pic>
      <p:sp>
        <p:nvSpPr>
          <p:cNvPr id="24" name="Shape 87"/>
          <p:cNvSpPr/>
          <p:nvPr/>
        </p:nvSpPr>
        <p:spPr>
          <a:xfrm>
            <a:off x="7148651" y="1541436"/>
            <a:ext cx="4069809" cy="1838333"/>
          </a:xfrm>
          <a:prstGeom prst="cloudCallout">
            <a:avLst>
              <a:gd name="adj1" fmla="val -22591"/>
              <a:gd name="adj2" fmla="val 7506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1. I work every Saturday afternoon.</a:t>
            </a:r>
          </a:p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2. I usually do exercise in the mornings.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3780428" y="4667534"/>
            <a:ext cx="1862949" cy="1034719"/>
          </a:xfrm>
          <a:prstGeom prst="wedgeRoundRectCallout">
            <a:avLst>
              <a:gd name="adj1" fmla="val 58071"/>
              <a:gd name="adj2" fmla="val 1187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Which action describes a habit or routine?</a:t>
            </a:r>
          </a:p>
        </p:txBody>
      </p:sp>
      <p:sp>
        <p:nvSpPr>
          <p:cNvPr id="27" name="Shape 87"/>
          <p:cNvSpPr/>
          <p:nvPr/>
        </p:nvSpPr>
        <p:spPr>
          <a:xfrm>
            <a:off x="1147082" y="4649086"/>
            <a:ext cx="2210711" cy="1373992"/>
          </a:xfrm>
          <a:prstGeom prst="cloudCallout">
            <a:avLst>
              <a:gd name="adj1" fmla="val 67542"/>
              <a:gd name="adj2" fmla="val -17311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I usually do exercise in the mornings.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3953732" y="2969159"/>
            <a:ext cx="1850423" cy="1402654"/>
          </a:xfrm>
          <a:prstGeom prst="wedgeRoundRectCallout">
            <a:avLst>
              <a:gd name="adj1" fmla="val 58804"/>
              <a:gd name="adj2" fmla="val 3166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Which action describes something that is always (or usually) true?</a:t>
            </a:r>
          </a:p>
        </p:txBody>
      </p:sp>
      <p:sp>
        <p:nvSpPr>
          <p:cNvPr id="31" name="Shape 87"/>
          <p:cNvSpPr/>
          <p:nvPr/>
        </p:nvSpPr>
        <p:spPr>
          <a:xfrm>
            <a:off x="547815" y="2851533"/>
            <a:ext cx="2972360" cy="1498434"/>
          </a:xfrm>
          <a:prstGeom prst="cloudCallout">
            <a:avLst>
              <a:gd name="adj1" fmla="val 67542"/>
              <a:gd name="adj2" fmla="val -17311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I work every Saturday afternoon in a shop.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E2BD7BE3-9E34-4F44-8D06-08D286BD25E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4" grpId="0" animBg="1"/>
      <p:bldP spid="25" grpId="0" animBg="1"/>
      <p:bldP spid="27" grpId="0" animBg="1"/>
      <p:bldP spid="29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81"/>
          <p:cNvSpPr txBox="1">
            <a:spLocks/>
          </p:cNvSpPr>
          <p:nvPr/>
        </p:nvSpPr>
        <p:spPr>
          <a:xfrm>
            <a:off x="450601" y="229387"/>
            <a:ext cx="10549495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the present simple?</a:t>
            </a:r>
          </a:p>
        </p:txBody>
      </p:sp>
      <p:sp>
        <p:nvSpPr>
          <p:cNvPr id="13" name="Shape 82"/>
          <p:cNvSpPr txBox="1">
            <a:spLocks/>
          </p:cNvSpPr>
          <p:nvPr/>
        </p:nvSpPr>
        <p:spPr>
          <a:xfrm>
            <a:off x="450601" y="1656444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For something that is usually or always true.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4" name="Rounded Rectangular Callout 13"/>
          <p:cNvSpPr/>
          <p:nvPr/>
        </p:nvSpPr>
        <p:spPr>
          <a:xfrm>
            <a:off x="712066" y="2178603"/>
            <a:ext cx="4243171" cy="993504"/>
          </a:xfrm>
          <a:prstGeom prst="wedgeRoundRectCallout">
            <a:avLst>
              <a:gd name="adj1" fmla="val -56321"/>
              <a:gd name="adj2" fmla="val 18095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work every Saturday afternoon in a shop.</a:t>
            </a:r>
          </a:p>
        </p:txBody>
      </p:sp>
      <p:sp>
        <p:nvSpPr>
          <p:cNvPr id="15" name="Shape 82"/>
          <p:cNvSpPr txBox="1">
            <a:spLocks/>
          </p:cNvSpPr>
          <p:nvPr/>
        </p:nvSpPr>
        <p:spPr>
          <a:xfrm>
            <a:off x="450601" y="3478014"/>
            <a:ext cx="8092898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For routines and habits (often with adverbs of frequency).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6" name="Rounded Rectangular Callout 15"/>
          <p:cNvSpPr/>
          <p:nvPr/>
        </p:nvSpPr>
        <p:spPr>
          <a:xfrm>
            <a:off x="712065" y="4025581"/>
            <a:ext cx="3941821" cy="993504"/>
          </a:xfrm>
          <a:prstGeom prst="wedgeRoundRectCallout">
            <a:avLst>
              <a:gd name="adj1" fmla="val -56321"/>
              <a:gd name="adj2" fmla="val 18095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usually do exercise in the mornings.</a:t>
            </a:r>
          </a:p>
        </p:txBody>
      </p:sp>
      <p:sp>
        <p:nvSpPr>
          <p:cNvPr id="19" name="Rounded Rectangular Callout 18"/>
          <p:cNvSpPr/>
          <p:nvPr/>
        </p:nvSpPr>
        <p:spPr>
          <a:xfrm>
            <a:off x="6799883" y="2369502"/>
            <a:ext cx="3061569" cy="786357"/>
          </a:xfrm>
          <a:prstGeom prst="wedgeRoundRectCallout">
            <a:avLst>
              <a:gd name="adj1" fmla="val 50165"/>
              <a:gd name="adj2" fmla="val -8809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is something that is true. It’s a fact.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0149" y="823701"/>
            <a:ext cx="1239894" cy="1239894"/>
          </a:xfrm>
          <a:prstGeom prst="rect">
            <a:avLst/>
          </a:prstGeom>
        </p:spPr>
      </p:pic>
      <p:sp>
        <p:nvSpPr>
          <p:cNvPr id="23" name="Arc 22"/>
          <p:cNvSpPr/>
          <p:nvPr/>
        </p:nvSpPr>
        <p:spPr>
          <a:xfrm rot="15519341" flipV="1">
            <a:off x="4573250" y="452170"/>
            <a:ext cx="2089380" cy="5548530"/>
          </a:xfrm>
          <a:prstGeom prst="arc">
            <a:avLst>
              <a:gd name="adj1" fmla="val 16588171"/>
              <a:gd name="adj2" fmla="val 332968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5481930" y="4224943"/>
            <a:ext cx="3535461" cy="985040"/>
          </a:xfrm>
          <a:prstGeom prst="wedgeRoundRectCallout">
            <a:avLst>
              <a:gd name="adj1" fmla="val 50165"/>
              <a:gd name="adj2" fmla="val -8809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Usually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is an adverb of frequency. It tells us how often the girl does exercise. More on these later…</a:t>
            </a:r>
          </a:p>
        </p:txBody>
      </p:sp>
      <p:sp>
        <p:nvSpPr>
          <p:cNvPr id="28" name="Arc 27"/>
          <p:cNvSpPr/>
          <p:nvPr/>
        </p:nvSpPr>
        <p:spPr>
          <a:xfrm rot="15519341" flipV="1">
            <a:off x="1914997" y="2273739"/>
            <a:ext cx="2089380" cy="5548530"/>
          </a:xfrm>
          <a:prstGeom prst="arc">
            <a:avLst>
              <a:gd name="adj1" fmla="val 16327026"/>
              <a:gd name="adj2" fmla="val 332968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9" name="Pentagon 28"/>
          <p:cNvSpPr/>
          <p:nvPr/>
        </p:nvSpPr>
        <p:spPr>
          <a:xfrm>
            <a:off x="8912311" y="5447045"/>
            <a:ext cx="2791327" cy="1013133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 in the present simple?</a:t>
            </a:r>
          </a:p>
        </p:txBody>
      </p:sp>
      <p:sp>
        <p:nvSpPr>
          <p:cNvPr id="20" name="Google Shape;65;p15">
            <a:extLst>
              <a:ext uri="{FF2B5EF4-FFF2-40B4-BE49-F238E27FC236}">
                <a16:creationId xmlns:a16="http://schemas.microsoft.com/office/drawing/2014/main" id="{1BB82846-EA80-450E-A541-B65B355AD29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  <p:bldP spid="16" grpId="0" animBg="1"/>
      <p:bldP spid="19" grpId="0" animBg="1"/>
      <p:bldP spid="23" grpId="0" animBg="1"/>
      <p:bldP spid="27" grpId="0" animBg="1"/>
      <p:bldP spid="2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67859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simple in positives, negatives and questions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7445" y="921489"/>
            <a:ext cx="1239894" cy="1239894"/>
          </a:xfrm>
          <a:prstGeom prst="rect">
            <a:avLst/>
          </a:prstGeom>
        </p:spPr>
      </p:pic>
      <p:sp>
        <p:nvSpPr>
          <p:cNvPr id="14" name="Rounded Rectangular Callout 13"/>
          <p:cNvSpPr/>
          <p:nvPr/>
        </p:nvSpPr>
        <p:spPr>
          <a:xfrm>
            <a:off x="7884476" y="921490"/>
            <a:ext cx="2378640" cy="1930890"/>
          </a:xfrm>
          <a:prstGeom prst="wedgeRoundRectCallout">
            <a:avLst>
              <a:gd name="adj1" fmla="val 55247"/>
              <a:gd name="adj2" fmla="val -3458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examples and complete the patterns for the positive, negative and question forms with the boxes below.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469685"/>
              </p:ext>
            </p:extLst>
          </p:nvPr>
        </p:nvGraphicFramePr>
        <p:xfrm>
          <a:off x="622360" y="1605523"/>
          <a:ext cx="7008124" cy="146676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081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I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work in a shop and my brother works in a bakery.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+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669023"/>
              </p:ext>
            </p:extLst>
          </p:nvPr>
        </p:nvGraphicFramePr>
        <p:xfrm>
          <a:off x="747461" y="2470224"/>
          <a:ext cx="1040393" cy="44058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40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58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295171"/>
              </p:ext>
            </p:extLst>
          </p:nvPr>
        </p:nvGraphicFramePr>
        <p:xfrm>
          <a:off x="2059922" y="2466373"/>
          <a:ext cx="5159743" cy="458099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515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8099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7851868"/>
              </p:ext>
            </p:extLst>
          </p:nvPr>
        </p:nvGraphicFramePr>
        <p:xfrm>
          <a:off x="622360" y="3213403"/>
          <a:ext cx="8275980" cy="146676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8275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I don’t eat meat and my mother doesn’t eat fish.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+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                     +  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134324"/>
              </p:ext>
            </p:extLst>
          </p:nvPr>
        </p:nvGraphicFramePr>
        <p:xfrm>
          <a:off x="747462" y="4055966"/>
          <a:ext cx="1040393" cy="50494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40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494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221399"/>
              </p:ext>
            </p:extLst>
          </p:nvPr>
        </p:nvGraphicFramePr>
        <p:xfrm>
          <a:off x="2059923" y="4055961"/>
          <a:ext cx="2608497" cy="49683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608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6832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709099"/>
              </p:ext>
            </p:extLst>
          </p:nvPr>
        </p:nvGraphicFramePr>
        <p:xfrm>
          <a:off x="5062431" y="4058537"/>
          <a:ext cx="3017044" cy="49425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0170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4256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458721"/>
              </p:ext>
            </p:extLst>
          </p:nvPr>
        </p:nvGraphicFramePr>
        <p:xfrm>
          <a:off x="622359" y="4807274"/>
          <a:ext cx="8275981" cy="146676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82759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Do you live here?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Where does your sister live?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)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                +                  +                                              ?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655588"/>
              </p:ext>
            </p:extLst>
          </p:nvPr>
        </p:nvGraphicFramePr>
        <p:xfrm>
          <a:off x="842996" y="5651457"/>
          <a:ext cx="1040393" cy="5791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40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424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qu. word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584915"/>
              </p:ext>
            </p:extLst>
          </p:nvPr>
        </p:nvGraphicFramePr>
        <p:xfrm>
          <a:off x="2222209" y="5684280"/>
          <a:ext cx="2419381" cy="45142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419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1421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873688"/>
              </p:ext>
            </p:extLst>
          </p:nvPr>
        </p:nvGraphicFramePr>
        <p:xfrm>
          <a:off x="4895206" y="5668293"/>
          <a:ext cx="939324" cy="46740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939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740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619292"/>
              </p:ext>
            </p:extLst>
          </p:nvPr>
        </p:nvGraphicFramePr>
        <p:xfrm>
          <a:off x="6054033" y="5675267"/>
          <a:ext cx="2379531" cy="44295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3795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295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            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356764"/>
              </p:ext>
            </p:extLst>
          </p:nvPr>
        </p:nvGraphicFramePr>
        <p:xfrm>
          <a:off x="9091995" y="4495213"/>
          <a:ext cx="2636230" cy="397289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6362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728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or verb + -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s/-</a:t>
                      </a:r>
                      <a:r>
                        <a:rPr lang="en-GB" sz="1600" i="1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es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/-</a:t>
                      </a:r>
                      <a:r>
                        <a:rPr lang="en-GB" sz="1600" i="1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ies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058696"/>
              </p:ext>
            </p:extLst>
          </p:nvPr>
        </p:nvGraphicFramePr>
        <p:xfrm>
          <a:off x="9104446" y="3254528"/>
          <a:ext cx="2427916" cy="3352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427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79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auxiliary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don’t/doesn’t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776109"/>
              </p:ext>
            </p:extLst>
          </p:nvPr>
        </p:nvGraphicFramePr>
        <p:xfrm>
          <a:off x="9104446" y="5221036"/>
          <a:ext cx="2092608" cy="3352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092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79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infinitive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709601"/>
              </p:ext>
            </p:extLst>
          </p:nvPr>
        </p:nvGraphicFramePr>
        <p:xfrm>
          <a:off x="9104446" y="3874475"/>
          <a:ext cx="2128381" cy="3352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128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79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auxiliary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do/does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881676"/>
              </p:ext>
            </p:extLst>
          </p:nvPr>
        </p:nvGraphicFramePr>
        <p:xfrm>
          <a:off x="9063504" y="5934134"/>
          <a:ext cx="2160380" cy="3352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160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79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infinitive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4" name="Google Shape;65;p15">
            <a:extLst>
              <a:ext uri="{FF2B5EF4-FFF2-40B4-BE49-F238E27FC236}">
                <a16:creationId xmlns:a16="http://schemas.microsoft.com/office/drawing/2014/main" id="{8385B899-E3C3-4B89-9801-5F76EEB9EBF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434362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6291E-6 5.09024E-7 L -0.56525 -0.29107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63" y="-145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0.00625 L -0.57096 0.12014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490" y="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86 0.00625 L -0.32031 -0.16551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29" y="-8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0.00417 L -0.56171 0.26991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34" y="13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03 0.0125 L -0.24206 -0.03379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61" y="-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81"/>
          <p:cNvSpPr txBox="1">
            <a:spLocks/>
          </p:cNvSpPr>
          <p:nvPr/>
        </p:nvSpPr>
        <p:spPr>
          <a:xfrm>
            <a:off x="450601" y="229387"/>
            <a:ext cx="10767859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simple in positives, negatives and questions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5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7445" y="921489"/>
            <a:ext cx="1239894" cy="1239894"/>
          </a:xfrm>
          <a:prstGeom prst="rect">
            <a:avLst/>
          </a:prstGeom>
        </p:spPr>
      </p:pic>
      <p:sp>
        <p:nvSpPr>
          <p:cNvPr id="29" name="Rounded Rectangular Callout 13"/>
          <p:cNvSpPr/>
          <p:nvPr/>
        </p:nvSpPr>
        <p:spPr>
          <a:xfrm>
            <a:off x="7806366" y="1344828"/>
            <a:ext cx="2456750" cy="1507551"/>
          </a:xfrm>
          <a:prstGeom prst="wedgeRoundRectCallout">
            <a:avLst>
              <a:gd name="adj1" fmla="val 55247"/>
              <a:gd name="adj2" fmla="val -3458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examples and patterns for the positive, negative and question forms again.</a:t>
            </a:r>
          </a:p>
        </p:txBody>
      </p:sp>
      <p:graphicFrame>
        <p:nvGraphicFramePr>
          <p:cNvPr id="31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860689"/>
              </p:ext>
            </p:extLst>
          </p:nvPr>
        </p:nvGraphicFramePr>
        <p:xfrm>
          <a:off x="622360" y="1605523"/>
          <a:ext cx="7008124" cy="146676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081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I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work in a shop and my brother works in a bakery.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+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1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515080"/>
              </p:ext>
            </p:extLst>
          </p:nvPr>
        </p:nvGraphicFramePr>
        <p:xfrm>
          <a:off x="747461" y="2470224"/>
          <a:ext cx="1040393" cy="44058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40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58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2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230335"/>
              </p:ext>
            </p:extLst>
          </p:nvPr>
        </p:nvGraphicFramePr>
        <p:xfrm>
          <a:off x="2059922" y="2466373"/>
          <a:ext cx="5159743" cy="458099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515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8099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3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628249"/>
              </p:ext>
            </p:extLst>
          </p:nvPr>
        </p:nvGraphicFramePr>
        <p:xfrm>
          <a:off x="622360" y="3213403"/>
          <a:ext cx="8275980" cy="146676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8275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I don’t eat meat and my mother doesn’t eat fish.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+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                     +  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4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076857"/>
              </p:ext>
            </p:extLst>
          </p:nvPr>
        </p:nvGraphicFramePr>
        <p:xfrm>
          <a:off x="747462" y="4055966"/>
          <a:ext cx="1040393" cy="50494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40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494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5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30532"/>
              </p:ext>
            </p:extLst>
          </p:nvPr>
        </p:nvGraphicFramePr>
        <p:xfrm>
          <a:off x="2059922" y="4055961"/>
          <a:ext cx="2608498" cy="49683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6084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6832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6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060174"/>
              </p:ext>
            </p:extLst>
          </p:nvPr>
        </p:nvGraphicFramePr>
        <p:xfrm>
          <a:off x="5062431" y="4058537"/>
          <a:ext cx="3017044" cy="49425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0170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4256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7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08313"/>
              </p:ext>
            </p:extLst>
          </p:nvPr>
        </p:nvGraphicFramePr>
        <p:xfrm>
          <a:off x="622359" y="4807274"/>
          <a:ext cx="8275981" cy="146676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82759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Do you live here?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Where does your sister live?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)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                +                  +                                              ?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8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635867"/>
              </p:ext>
            </p:extLst>
          </p:nvPr>
        </p:nvGraphicFramePr>
        <p:xfrm>
          <a:off x="842996" y="5651457"/>
          <a:ext cx="1040393" cy="5791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40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424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qu. word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9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743620"/>
              </p:ext>
            </p:extLst>
          </p:nvPr>
        </p:nvGraphicFramePr>
        <p:xfrm>
          <a:off x="2222210" y="5684280"/>
          <a:ext cx="2383608" cy="45142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383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1421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0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111494"/>
              </p:ext>
            </p:extLst>
          </p:nvPr>
        </p:nvGraphicFramePr>
        <p:xfrm>
          <a:off x="4895206" y="5668293"/>
          <a:ext cx="939324" cy="46740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939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740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1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468590"/>
              </p:ext>
            </p:extLst>
          </p:nvPr>
        </p:nvGraphicFramePr>
        <p:xfrm>
          <a:off x="6054033" y="5675267"/>
          <a:ext cx="2334814" cy="44295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3348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295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            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2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2756360"/>
              </p:ext>
            </p:extLst>
          </p:nvPr>
        </p:nvGraphicFramePr>
        <p:xfrm>
          <a:off x="2406159" y="2490423"/>
          <a:ext cx="3408151" cy="39846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408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846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or verb + -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s/-</a:t>
                      </a:r>
                      <a:r>
                        <a:rPr lang="en-GB" sz="1600" i="1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es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/-</a:t>
                      </a:r>
                      <a:r>
                        <a:rPr lang="en-GB" sz="1600" i="1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ies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3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699768"/>
              </p:ext>
            </p:extLst>
          </p:nvPr>
        </p:nvGraphicFramePr>
        <p:xfrm>
          <a:off x="2182054" y="4088819"/>
          <a:ext cx="2427916" cy="3352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427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79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auxiliary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don’t/doesn’t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4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978361"/>
              </p:ext>
            </p:extLst>
          </p:nvPr>
        </p:nvGraphicFramePr>
        <p:xfrm>
          <a:off x="5344442" y="4112798"/>
          <a:ext cx="2427916" cy="3352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427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79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infinitive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5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983891"/>
              </p:ext>
            </p:extLst>
          </p:nvPr>
        </p:nvGraphicFramePr>
        <p:xfrm>
          <a:off x="2294109" y="5692482"/>
          <a:ext cx="2240161" cy="3352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2401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224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auxiliary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do/does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6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895424"/>
              </p:ext>
            </p:extLst>
          </p:nvPr>
        </p:nvGraphicFramePr>
        <p:xfrm>
          <a:off x="6274629" y="5697545"/>
          <a:ext cx="1890636" cy="3352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8906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79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infinitive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7" name="Rounded Rectangular Callout 40"/>
          <p:cNvSpPr/>
          <p:nvPr/>
        </p:nvSpPr>
        <p:spPr>
          <a:xfrm>
            <a:off x="10275566" y="2345083"/>
            <a:ext cx="1789750" cy="1812337"/>
          </a:xfrm>
          <a:prstGeom prst="wedgeRoundRectCallout">
            <a:avLst>
              <a:gd name="adj1" fmla="val 25718"/>
              <a:gd name="adj2" fmla="val -6495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With which person (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I, you, he/she/it, we, they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) do we add 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s/-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es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/-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ies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to the verb in the positive?</a:t>
            </a:r>
          </a:p>
        </p:txBody>
      </p:sp>
      <p:sp>
        <p:nvSpPr>
          <p:cNvPr id="58" name="Shape 87"/>
          <p:cNvSpPr/>
          <p:nvPr/>
        </p:nvSpPr>
        <p:spPr>
          <a:xfrm>
            <a:off x="8323874" y="2929673"/>
            <a:ext cx="1771429" cy="1241264"/>
          </a:xfrm>
          <a:prstGeom prst="cloudCallout">
            <a:avLst>
              <a:gd name="adj1" fmla="val 63377"/>
              <a:gd name="adj2" fmla="val -47151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Third</a:t>
            </a: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 person singular: he/she/it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" name="Rounded Rectangular Callout 42"/>
          <p:cNvSpPr/>
          <p:nvPr/>
        </p:nvSpPr>
        <p:spPr>
          <a:xfrm>
            <a:off x="8714648" y="4362296"/>
            <a:ext cx="3275966" cy="1064925"/>
          </a:xfrm>
          <a:prstGeom prst="wedgeRoundRectCallout">
            <a:avLst>
              <a:gd name="adj1" fmla="val 25718"/>
              <a:gd name="adj2" fmla="val -6495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With which person (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I, you, he/she/it, we, they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) do we use the auxiliary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does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instead of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negatives and questions?</a:t>
            </a:r>
          </a:p>
        </p:txBody>
      </p:sp>
      <p:sp>
        <p:nvSpPr>
          <p:cNvPr id="60" name="Shape 87"/>
          <p:cNvSpPr/>
          <p:nvPr/>
        </p:nvSpPr>
        <p:spPr>
          <a:xfrm>
            <a:off x="9364246" y="5363231"/>
            <a:ext cx="1771429" cy="1241264"/>
          </a:xfrm>
          <a:prstGeom prst="cloudCallout">
            <a:avLst>
              <a:gd name="adj1" fmla="val 63377"/>
              <a:gd name="adj2" fmla="val -47151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Third</a:t>
            </a: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 person singular: he/she/it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" name="Google Shape;65;p15">
            <a:extLst>
              <a:ext uri="{FF2B5EF4-FFF2-40B4-BE49-F238E27FC236}">
                <a16:creationId xmlns:a16="http://schemas.microsoft.com/office/drawing/2014/main" id="{3FD7EED0-9354-45D9-A0CC-6D9B04D4C3C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720250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67859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simple in positives, negatives and questions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716455"/>
              </p:ext>
            </p:extLst>
          </p:nvPr>
        </p:nvGraphicFramePr>
        <p:xfrm>
          <a:off x="622360" y="1605523"/>
          <a:ext cx="7016398" cy="146676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16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I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work in a shop and my brother works in a bakery.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+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483294"/>
              </p:ext>
            </p:extLst>
          </p:nvPr>
        </p:nvGraphicFramePr>
        <p:xfrm>
          <a:off x="747461" y="2470224"/>
          <a:ext cx="1040393" cy="44058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40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058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893526"/>
              </p:ext>
            </p:extLst>
          </p:nvPr>
        </p:nvGraphicFramePr>
        <p:xfrm>
          <a:off x="2059923" y="2466373"/>
          <a:ext cx="2758360" cy="458099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758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80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or verb + -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s/-</a:t>
                      </a:r>
                      <a:r>
                        <a:rPr lang="en-GB" sz="1600" i="1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es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/-</a:t>
                      </a:r>
                      <a:r>
                        <a:rPr lang="en-GB" sz="1600" i="1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ies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18476"/>
              </p:ext>
            </p:extLst>
          </p:nvPr>
        </p:nvGraphicFramePr>
        <p:xfrm>
          <a:off x="622360" y="3213403"/>
          <a:ext cx="7016398" cy="146676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16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I don’t eat meat and my mother doesn’t eat fish.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+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                   +  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985760"/>
              </p:ext>
            </p:extLst>
          </p:nvPr>
        </p:nvGraphicFramePr>
        <p:xfrm>
          <a:off x="747462" y="4055966"/>
          <a:ext cx="1040393" cy="50494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40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494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769912"/>
              </p:ext>
            </p:extLst>
          </p:nvPr>
        </p:nvGraphicFramePr>
        <p:xfrm>
          <a:off x="2059922" y="4055961"/>
          <a:ext cx="2512079" cy="49683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5120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68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auxiliary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don’t/doesn’t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961189"/>
              </p:ext>
            </p:extLst>
          </p:nvPr>
        </p:nvGraphicFramePr>
        <p:xfrm>
          <a:off x="5062431" y="4058537"/>
          <a:ext cx="1647858" cy="49425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478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4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infinitive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300465"/>
              </p:ext>
            </p:extLst>
          </p:nvPr>
        </p:nvGraphicFramePr>
        <p:xfrm>
          <a:off x="622360" y="4807274"/>
          <a:ext cx="7016398" cy="146676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16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 Do you live here?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Where does your sister live?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)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        +                   +                               ?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14212"/>
              </p:ext>
            </p:extLst>
          </p:nvPr>
        </p:nvGraphicFramePr>
        <p:xfrm>
          <a:off x="842996" y="5651457"/>
          <a:ext cx="1040393" cy="5791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40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424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qu. word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63973"/>
              </p:ext>
            </p:extLst>
          </p:nvPr>
        </p:nvGraphicFramePr>
        <p:xfrm>
          <a:off x="2222209" y="5684280"/>
          <a:ext cx="1969963" cy="45142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969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142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auxiliary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do/does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259271"/>
              </p:ext>
            </p:extLst>
          </p:nvPr>
        </p:nvGraphicFramePr>
        <p:xfrm>
          <a:off x="4445037" y="5668293"/>
          <a:ext cx="903077" cy="5791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9030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740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905895"/>
              </p:ext>
            </p:extLst>
          </p:nvPr>
        </p:nvGraphicFramePr>
        <p:xfrm>
          <a:off x="5641215" y="5675267"/>
          <a:ext cx="1584999" cy="5791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584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2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infinitive               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9847" y="226635"/>
            <a:ext cx="1239894" cy="1239894"/>
          </a:xfrm>
          <a:prstGeom prst="rect">
            <a:avLst/>
          </a:prstGeom>
        </p:spPr>
      </p:pic>
      <p:sp>
        <p:nvSpPr>
          <p:cNvPr id="31" name="Rounded Rectangular Callout 30"/>
          <p:cNvSpPr/>
          <p:nvPr/>
        </p:nvSpPr>
        <p:spPr>
          <a:xfrm>
            <a:off x="8637236" y="1009420"/>
            <a:ext cx="2094961" cy="1566921"/>
          </a:xfrm>
          <a:prstGeom prst="wedgeRoundRectCallout">
            <a:avLst>
              <a:gd name="adj1" fmla="val 61474"/>
              <a:gd name="adj2" fmla="val 9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only change or add to the verb in the present simple in the third person singular (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he/she/it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).</a:t>
            </a:r>
          </a:p>
        </p:txBody>
      </p:sp>
      <p:sp>
        <p:nvSpPr>
          <p:cNvPr id="45" name="Rounded Rectangular Callout 44"/>
          <p:cNvSpPr/>
          <p:nvPr/>
        </p:nvSpPr>
        <p:spPr>
          <a:xfrm>
            <a:off x="7861303" y="2713226"/>
            <a:ext cx="4140056" cy="602093"/>
          </a:xfrm>
          <a:prstGeom prst="wedgeRoundRectCallout">
            <a:avLst>
              <a:gd name="adj1" fmla="val 51207"/>
              <a:gd name="adj2" fmla="val -3173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Look!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‘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work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in a shop.’ ‘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They work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in a shop.’ ‘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 work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in a shop.’</a:t>
            </a:r>
          </a:p>
        </p:txBody>
      </p:sp>
      <p:sp>
        <p:nvSpPr>
          <p:cNvPr id="46" name="Rounded Rectangular Callout 45"/>
          <p:cNvSpPr/>
          <p:nvPr/>
        </p:nvSpPr>
        <p:spPr>
          <a:xfrm>
            <a:off x="5384361" y="2514935"/>
            <a:ext cx="2138289" cy="467547"/>
          </a:xfrm>
          <a:prstGeom prst="wedgeRoundRectCallout">
            <a:avLst>
              <a:gd name="adj1" fmla="val 42763"/>
              <a:gd name="adj2" fmla="val -8412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 change to the verb!</a:t>
            </a:r>
          </a:p>
        </p:txBody>
      </p:sp>
      <p:sp>
        <p:nvSpPr>
          <p:cNvPr id="49" name="Arc 48"/>
          <p:cNvSpPr/>
          <p:nvPr/>
        </p:nvSpPr>
        <p:spPr>
          <a:xfrm rot="5157138" flipV="1">
            <a:off x="2140515" y="-994634"/>
            <a:ext cx="2133351" cy="7747005"/>
          </a:xfrm>
          <a:prstGeom prst="arc">
            <a:avLst>
              <a:gd name="adj1" fmla="val 5529916"/>
              <a:gd name="adj2" fmla="val 1423625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0" name="Arc 49"/>
          <p:cNvSpPr/>
          <p:nvPr/>
        </p:nvSpPr>
        <p:spPr>
          <a:xfrm rot="8927560" flipH="1" flipV="1">
            <a:off x="6181661" y="2772018"/>
            <a:ext cx="3059109" cy="2242311"/>
          </a:xfrm>
          <a:prstGeom prst="arc">
            <a:avLst>
              <a:gd name="adj1" fmla="val 16998126"/>
              <a:gd name="adj2" fmla="val 2038237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1" name="Rounded Rectangular Callout 50"/>
          <p:cNvSpPr/>
          <p:nvPr/>
        </p:nvSpPr>
        <p:spPr>
          <a:xfrm>
            <a:off x="7707095" y="3592020"/>
            <a:ext cx="2382002" cy="1339015"/>
          </a:xfrm>
          <a:prstGeom prst="wedgeRoundRectCallout">
            <a:avLst>
              <a:gd name="adj1" fmla="val 35077"/>
              <a:gd name="adj2" fmla="val -5968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the negative and question form in the third person singular (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he/she/it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), we use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doesn’t/does not/does.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52" name="Arc 51"/>
          <p:cNvSpPr/>
          <p:nvPr/>
        </p:nvSpPr>
        <p:spPr>
          <a:xfrm rot="11105719" flipV="1">
            <a:off x="4416646" y="3390141"/>
            <a:ext cx="4001402" cy="1822572"/>
          </a:xfrm>
          <a:prstGeom prst="arc">
            <a:avLst>
              <a:gd name="adj1" fmla="val 12448378"/>
              <a:gd name="adj2" fmla="val 2060425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3" name="Arc 52"/>
          <p:cNvSpPr/>
          <p:nvPr/>
        </p:nvSpPr>
        <p:spPr>
          <a:xfrm rot="9821093">
            <a:off x="3039157" y="3233231"/>
            <a:ext cx="5204118" cy="1795387"/>
          </a:xfrm>
          <a:prstGeom prst="arc">
            <a:avLst>
              <a:gd name="adj1" fmla="val 11539276"/>
              <a:gd name="adj2" fmla="val 2060425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4" name="Rounded Rectangular Callout 53"/>
          <p:cNvSpPr/>
          <p:nvPr/>
        </p:nvSpPr>
        <p:spPr>
          <a:xfrm>
            <a:off x="10174934" y="3609875"/>
            <a:ext cx="1838875" cy="1496250"/>
          </a:xfrm>
          <a:prstGeom prst="wedgeRoundRectCallout">
            <a:avLst>
              <a:gd name="adj1" fmla="val 35077"/>
              <a:gd name="adj2" fmla="val -5968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infinitive of a verb is the form you find in a dictionary, e.g.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eat, drink, work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55" name="Rounded Rectangular Callout 54"/>
          <p:cNvSpPr/>
          <p:nvPr/>
        </p:nvSpPr>
        <p:spPr>
          <a:xfrm>
            <a:off x="7839704" y="5245000"/>
            <a:ext cx="3035626" cy="1248328"/>
          </a:xfrm>
          <a:prstGeom prst="wedgeRoundRectCallout">
            <a:avLst>
              <a:gd name="adj1" fmla="val 35077"/>
              <a:gd name="adj2" fmla="val -5968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Some questions (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yes/no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questions) don’t have a question words.</a:t>
            </a:r>
          </a:p>
        </p:txBody>
      </p:sp>
      <p:sp>
        <p:nvSpPr>
          <p:cNvPr id="58" name="Arc 57"/>
          <p:cNvSpPr/>
          <p:nvPr/>
        </p:nvSpPr>
        <p:spPr>
          <a:xfrm flipH="1">
            <a:off x="7014023" y="5278272"/>
            <a:ext cx="1477053" cy="308004"/>
          </a:xfrm>
          <a:prstGeom prst="arc">
            <a:avLst>
              <a:gd name="adj1" fmla="val 12049673"/>
              <a:gd name="adj2" fmla="val 2159923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ounded Rectangular Callout 58"/>
          <p:cNvSpPr/>
          <p:nvPr/>
        </p:nvSpPr>
        <p:spPr>
          <a:xfrm>
            <a:off x="6775435" y="1291558"/>
            <a:ext cx="1790402" cy="1047375"/>
          </a:xfrm>
          <a:prstGeom prst="wedgeRoundRectCallout">
            <a:avLst>
              <a:gd name="adj1" fmla="val 42763"/>
              <a:gd name="adj2" fmla="val -8412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But here we add an 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s. ‘He 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works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in a bakery.’</a:t>
            </a:r>
          </a:p>
        </p:txBody>
      </p:sp>
      <p:sp>
        <p:nvSpPr>
          <p:cNvPr id="60" name="Arc 59"/>
          <p:cNvSpPr/>
          <p:nvPr/>
        </p:nvSpPr>
        <p:spPr>
          <a:xfrm flipH="1">
            <a:off x="4358700" y="1708789"/>
            <a:ext cx="2821850" cy="420126"/>
          </a:xfrm>
          <a:prstGeom prst="arc">
            <a:avLst>
              <a:gd name="adj1" fmla="val 11216014"/>
              <a:gd name="adj2" fmla="val 24634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Google Shape;65;p15">
            <a:extLst>
              <a:ext uri="{FF2B5EF4-FFF2-40B4-BE49-F238E27FC236}">
                <a16:creationId xmlns:a16="http://schemas.microsoft.com/office/drawing/2014/main" id="{65263314-1A96-40D9-8CCD-3E6ED00FCC0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665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5" grpId="0" animBg="1"/>
      <p:bldP spid="46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8" grpId="0" animBg="1"/>
      <p:bldP spid="59" grpId="0" animBg="1"/>
      <p:bldP spid="6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81"/>
          <p:cNvSpPr txBox="1">
            <a:spLocks/>
          </p:cNvSpPr>
          <p:nvPr/>
        </p:nvSpPr>
        <p:spPr>
          <a:xfrm>
            <a:off x="309922" y="239361"/>
            <a:ext cx="10009119" cy="807207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Things to consider…</a:t>
            </a:r>
          </a:p>
        </p:txBody>
      </p:sp>
      <p:sp>
        <p:nvSpPr>
          <p:cNvPr id="17" name="Shape 82"/>
          <p:cNvSpPr txBox="1">
            <a:spLocks/>
          </p:cNvSpPr>
          <p:nvPr/>
        </p:nvSpPr>
        <p:spPr>
          <a:xfrm>
            <a:off x="309921" y="953652"/>
            <a:ext cx="11384774" cy="379042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now know that in the positive in the third person (</a:t>
            </a:r>
            <a:r>
              <a:rPr lang="en-US" sz="20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he/she/it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), we add -</a:t>
            </a:r>
            <a:r>
              <a:rPr lang="en-US" sz="20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-</a:t>
            </a:r>
            <a:r>
              <a:rPr lang="en-US" sz="2000" b="1" i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es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or -</a:t>
            </a:r>
            <a:r>
              <a:rPr lang="en-US" sz="2000" b="1" i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ies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319" y="1560524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8327662" y="3183770"/>
            <a:ext cx="2965208" cy="1471551"/>
          </a:xfrm>
          <a:prstGeom prst="wedgeRoundRectCallout">
            <a:avLst>
              <a:gd name="adj1" fmla="val 3573"/>
              <a:gd name="adj2" fmla="val -6808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…but when do we add 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s, </a:t>
            </a:r>
          </a:p>
          <a:p>
            <a:pPr lvl="0" algn="ctr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es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or -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ies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?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depends on the spelling of the verb. Look…</a:t>
            </a: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201129"/>
              </p:ext>
            </p:extLst>
          </p:nvPr>
        </p:nvGraphicFramePr>
        <p:xfrm>
          <a:off x="606659" y="1394420"/>
          <a:ext cx="7016398" cy="118316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16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850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Add -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 </a:t>
                      </a:r>
                      <a:r>
                        <a:rPr lang="en-GB" sz="1600" b="1" i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the verb (most</a:t>
                      </a:r>
                      <a:r>
                        <a:rPr lang="en-GB" sz="1600" b="1" i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common).</a:t>
                      </a:r>
                      <a:endParaRPr lang="en-GB" sz="1600" i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7887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She drives a car.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He works in a bank.    </a:t>
                      </a:r>
                    </a:p>
                    <a:p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drive + -s = drives                   work + -s = works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545704"/>
              </p:ext>
            </p:extLst>
          </p:nvPr>
        </p:nvGraphicFramePr>
        <p:xfrm>
          <a:off x="606659" y="2696942"/>
          <a:ext cx="7016398" cy="136933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16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850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Add -</a:t>
                      </a:r>
                      <a:r>
                        <a:rPr lang="en-GB" sz="1600" i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es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i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with verbs ending in -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o, -</a:t>
                      </a:r>
                      <a:r>
                        <a:rPr lang="en-GB" sz="1600" i="1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ss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, -x, -</a:t>
                      </a:r>
                      <a:r>
                        <a:rPr lang="en-GB" sz="1600" i="1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ch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, -sh.</a:t>
                      </a:r>
                      <a:endParaRPr lang="en-GB" sz="1600" i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405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She does exercise.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He catches the bus.  </a:t>
                      </a:r>
                    </a:p>
                    <a:p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 + -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es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= does                   catch + -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es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= catches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" name="Arc 29"/>
          <p:cNvSpPr/>
          <p:nvPr/>
        </p:nvSpPr>
        <p:spPr>
          <a:xfrm rot="5400000" flipH="1">
            <a:off x="4303486" y="2608136"/>
            <a:ext cx="724920" cy="1249016"/>
          </a:xfrm>
          <a:prstGeom prst="arc">
            <a:avLst>
              <a:gd name="adj1" fmla="val 814558"/>
              <a:gd name="adj2" fmla="val 909919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Arc 30"/>
          <p:cNvSpPr/>
          <p:nvPr/>
        </p:nvSpPr>
        <p:spPr>
          <a:xfrm rot="5157138" flipH="1" flipV="1">
            <a:off x="1921799" y="1651667"/>
            <a:ext cx="531999" cy="3208379"/>
          </a:xfrm>
          <a:prstGeom prst="arc">
            <a:avLst>
              <a:gd name="adj1" fmla="val 5116617"/>
              <a:gd name="adj2" fmla="val 1363740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836465"/>
              </p:ext>
            </p:extLst>
          </p:nvPr>
        </p:nvGraphicFramePr>
        <p:xfrm>
          <a:off x="606659" y="4193972"/>
          <a:ext cx="7016398" cy="136933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16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850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Change -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-</a:t>
                      </a:r>
                      <a:r>
                        <a:rPr lang="en-GB" sz="1600" i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ies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i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when the verb ends in a consonant</a:t>
                      </a:r>
                      <a:r>
                        <a:rPr lang="en-GB" sz="1600" i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+ -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y.</a:t>
                      </a:r>
                      <a:endParaRPr lang="en-GB" sz="1600" i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405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The baby cries a lot.            She flies a lot for work.</a:t>
                      </a:r>
                    </a:p>
                    <a:p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cry - -y = 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cr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-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ies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= cries           fly - -y = 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fl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-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ies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= flies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" name="Rounded Rectangular Callout 33"/>
          <p:cNvSpPr/>
          <p:nvPr/>
        </p:nvSpPr>
        <p:spPr>
          <a:xfrm>
            <a:off x="178033" y="5590852"/>
            <a:ext cx="1527910" cy="499150"/>
          </a:xfrm>
          <a:prstGeom prst="wedgeRoundRectCallout">
            <a:avLst>
              <a:gd name="adj1" fmla="val 37732"/>
              <a:gd name="adj2" fmla="val -5756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consonant</a:t>
            </a:r>
          </a:p>
        </p:txBody>
      </p:sp>
      <p:sp>
        <p:nvSpPr>
          <p:cNvPr id="33" name="Arc 32"/>
          <p:cNvSpPr/>
          <p:nvPr/>
        </p:nvSpPr>
        <p:spPr>
          <a:xfrm rot="916881" flipH="1">
            <a:off x="1025156" y="4485512"/>
            <a:ext cx="672635" cy="1300489"/>
          </a:xfrm>
          <a:prstGeom prst="arc">
            <a:avLst>
              <a:gd name="adj1" fmla="val 6604865"/>
              <a:gd name="adj2" fmla="val 1022980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Rounded Rectangular Callout 34"/>
          <p:cNvSpPr/>
          <p:nvPr/>
        </p:nvSpPr>
        <p:spPr>
          <a:xfrm>
            <a:off x="1849189" y="5586390"/>
            <a:ext cx="606641" cy="499150"/>
          </a:xfrm>
          <a:prstGeom prst="wedgeRoundRectCallout">
            <a:avLst>
              <a:gd name="adj1" fmla="val 37732"/>
              <a:gd name="adj2" fmla="val -5756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</a:t>
            </a:r>
          </a:p>
        </p:txBody>
      </p:sp>
      <p:sp>
        <p:nvSpPr>
          <p:cNvPr id="36" name="Arc 35"/>
          <p:cNvSpPr/>
          <p:nvPr/>
        </p:nvSpPr>
        <p:spPr>
          <a:xfrm rot="20362409">
            <a:off x="1707009" y="4424424"/>
            <a:ext cx="744453" cy="1300489"/>
          </a:xfrm>
          <a:prstGeom prst="arc">
            <a:avLst>
              <a:gd name="adj1" fmla="val 6604865"/>
              <a:gd name="adj2" fmla="val 993588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1" name="Pentagon 40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Adverbs of frequency: when do we use them?</a:t>
            </a:r>
          </a:p>
        </p:txBody>
      </p:sp>
      <p:sp>
        <p:nvSpPr>
          <p:cNvPr id="23" name="Rounded Rectangular Callout 33"/>
          <p:cNvSpPr/>
          <p:nvPr/>
        </p:nvSpPr>
        <p:spPr>
          <a:xfrm>
            <a:off x="2982356" y="5593826"/>
            <a:ext cx="1527910" cy="499150"/>
          </a:xfrm>
          <a:prstGeom prst="wedgeRoundRectCallout">
            <a:avLst>
              <a:gd name="adj1" fmla="val 37732"/>
              <a:gd name="adj2" fmla="val -5756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consonant</a:t>
            </a:r>
          </a:p>
        </p:txBody>
      </p:sp>
      <p:sp>
        <p:nvSpPr>
          <p:cNvPr id="24" name="Arc 32"/>
          <p:cNvSpPr/>
          <p:nvPr/>
        </p:nvSpPr>
        <p:spPr>
          <a:xfrm rot="916881" flipH="1">
            <a:off x="3829479" y="4488486"/>
            <a:ext cx="672635" cy="1300489"/>
          </a:xfrm>
          <a:prstGeom prst="arc">
            <a:avLst>
              <a:gd name="adj1" fmla="val 6604865"/>
              <a:gd name="adj2" fmla="val 1022980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5" name="Rounded Rectangular Callout 34"/>
          <p:cNvSpPr/>
          <p:nvPr/>
        </p:nvSpPr>
        <p:spPr>
          <a:xfrm>
            <a:off x="4653512" y="5589364"/>
            <a:ext cx="606641" cy="499150"/>
          </a:xfrm>
          <a:prstGeom prst="wedgeRoundRectCallout">
            <a:avLst>
              <a:gd name="adj1" fmla="val 37732"/>
              <a:gd name="adj2" fmla="val -5756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</a:t>
            </a:r>
          </a:p>
        </p:txBody>
      </p:sp>
      <p:sp>
        <p:nvSpPr>
          <p:cNvPr id="26" name="Arc 35"/>
          <p:cNvSpPr/>
          <p:nvPr/>
        </p:nvSpPr>
        <p:spPr>
          <a:xfrm rot="20362409">
            <a:off x="4511332" y="4427398"/>
            <a:ext cx="744453" cy="1300489"/>
          </a:xfrm>
          <a:prstGeom prst="arc">
            <a:avLst>
              <a:gd name="adj1" fmla="val 6604865"/>
              <a:gd name="adj2" fmla="val 993588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7" name="Google Shape;65;p15">
            <a:extLst>
              <a:ext uri="{FF2B5EF4-FFF2-40B4-BE49-F238E27FC236}">
                <a16:creationId xmlns:a16="http://schemas.microsoft.com/office/drawing/2014/main" id="{D9D8D570-D4A6-473D-B5B6-6B05EB2D8C1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14632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0" grpId="0" animBg="1"/>
      <p:bldP spid="31" grpId="0" animBg="1"/>
      <p:bldP spid="34" grpId="0" animBg="1"/>
      <p:bldP spid="33" grpId="0" animBg="1"/>
      <p:bldP spid="35" grpId="0" animBg="1"/>
      <p:bldP spid="36" grpId="0" animBg="1"/>
      <p:bldP spid="41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67859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adverbs of frequency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5027" y="226635"/>
            <a:ext cx="884713" cy="884713"/>
          </a:xfrm>
          <a:prstGeom prst="rect">
            <a:avLst/>
          </a:prstGeom>
        </p:spPr>
      </p:pic>
      <p:sp>
        <p:nvSpPr>
          <p:cNvPr id="14" name="Rounded Rectangular Callout 13"/>
          <p:cNvSpPr/>
          <p:nvPr/>
        </p:nvSpPr>
        <p:spPr>
          <a:xfrm>
            <a:off x="7532459" y="978605"/>
            <a:ext cx="3622225" cy="1531786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Adverbs of frequency tell us how often or frequently we do something. For example,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‘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600" b="1" i="1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usually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do exercise everyday.’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75336" y="1405944"/>
            <a:ext cx="3585592" cy="3981853"/>
            <a:chOff x="172602" y="1694710"/>
            <a:chExt cx="3585592" cy="3981853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3322491" y="1889480"/>
              <a:ext cx="0" cy="3666159"/>
            </a:xfrm>
            <a:prstGeom prst="straightConnector1">
              <a:avLst/>
            </a:prstGeom>
            <a:ln w="298450"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2862583" y="1879194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2862579" y="2419203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2862579" y="3663030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2844615" y="5538811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81079" y="1694710"/>
              <a:ext cx="2695378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100%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981001" y="3460191"/>
              <a:ext cx="887778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50%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72602" y="5338009"/>
              <a:ext cx="2695378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0%</a:t>
              </a:r>
            </a:p>
          </p:txBody>
        </p:sp>
        <p:sp>
          <p:nvSpPr>
            <p:cNvPr id="37" name="Rectangle 36"/>
            <p:cNvSpPr/>
            <p:nvPr/>
          </p:nvSpPr>
          <p:spPr>
            <a:xfrm rot="16200000">
              <a:off x="2634557" y="3400246"/>
              <a:ext cx="13516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00" b="1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  <a:sym typeface="Open Sans"/>
                </a:rPr>
                <a:t>Frequency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 flipV="1">
            <a:off x="2965312" y="2695384"/>
            <a:ext cx="895611" cy="16080"/>
          </a:xfrm>
          <a:prstGeom prst="straightConnector1">
            <a:avLst/>
          </a:prstGeom>
          <a:ln>
            <a:solidFill>
              <a:srgbClr val="00A7E3"/>
            </a:solidFill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2979191" y="4036893"/>
            <a:ext cx="895611" cy="16080"/>
          </a:xfrm>
          <a:prstGeom prst="straightConnector1">
            <a:avLst/>
          </a:prstGeom>
          <a:ln>
            <a:solidFill>
              <a:srgbClr val="00A7E3"/>
            </a:solidFill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2947349" y="4710725"/>
            <a:ext cx="895611" cy="16080"/>
          </a:xfrm>
          <a:prstGeom prst="straightConnector1">
            <a:avLst/>
          </a:prstGeom>
          <a:ln>
            <a:solidFill>
              <a:srgbClr val="00A7E3"/>
            </a:solidFill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ular Callout 40"/>
          <p:cNvSpPr/>
          <p:nvPr/>
        </p:nvSpPr>
        <p:spPr>
          <a:xfrm>
            <a:off x="9732468" y="2695384"/>
            <a:ext cx="2120337" cy="1556416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Usually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is an adverb of frequency. It tells us how often the girl does exercise.</a:t>
            </a:r>
            <a:endParaRPr lang="en-US" sz="1600" b="1" i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2" name="Arc 41"/>
          <p:cNvSpPr/>
          <p:nvPr/>
        </p:nvSpPr>
        <p:spPr>
          <a:xfrm rot="15999288">
            <a:off x="8997212" y="1555909"/>
            <a:ext cx="1625897" cy="1826098"/>
          </a:xfrm>
          <a:prstGeom prst="arc">
            <a:avLst>
              <a:gd name="adj1" fmla="val 10298989"/>
              <a:gd name="adj2" fmla="val 1838269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3" name="Rounded Rectangular Callout 42"/>
          <p:cNvSpPr/>
          <p:nvPr/>
        </p:nvSpPr>
        <p:spPr>
          <a:xfrm>
            <a:off x="9474000" y="4718765"/>
            <a:ext cx="2378805" cy="1836780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 of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usually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on the scale of frequency. Now put the other adverbs of frequency on the scale.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433119" y="5469955"/>
            <a:ext cx="731290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never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01458" y="4442547"/>
            <a:ext cx="1257075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sometimes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401458" y="3935459"/>
            <a:ext cx="1268296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not usually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428750" y="4949241"/>
            <a:ext cx="686406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often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401460" y="3018764"/>
            <a:ext cx="1063112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not often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407505" y="3472097"/>
            <a:ext cx="857927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always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428750" y="5908308"/>
            <a:ext cx="891591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usually</a:t>
            </a:r>
          </a:p>
        </p:txBody>
      </p:sp>
      <p:sp>
        <p:nvSpPr>
          <p:cNvPr id="31" name="Google Shape;65;p15">
            <a:extLst>
              <a:ext uri="{FF2B5EF4-FFF2-40B4-BE49-F238E27FC236}">
                <a16:creationId xmlns:a16="http://schemas.microsoft.com/office/drawing/2014/main" id="{74F786F4-0CCC-4705-B593-5FA68EDF3AE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541804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51 -0.00417 L -0.28737 -0.57731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93" y="-28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51 0.00625 L -0.28607 0.12292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28" y="5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03 2.96296E-6 L -0.28333 -0.2974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15" y="-14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66 3.7037E-7 L -0.29375 0.08634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11" y="4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92 -3.7037E-6 L -0.28958 -0.18032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90" y="-9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37 3.7037E-6 L -0.27878 -0.35093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77" y="-17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27 -2.22222E-6 L -0.28034 -0.05949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03" y="-2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1" grpId="0" animBg="1"/>
      <p:bldP spid="42" grpId="0" animBg="1"/>
      <p:bldP spid="43" grpId="0" animBg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4179</TotalTime>
  <Words>1612</Words>
  <Application>Microsoft Office PowerPoint</Application>
  <PresentationFormat>Widescreen</PresentationFormat>
  <Paragraphs>225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1_Simple Light</vt:lpstr>
      <vt:lpstr>Pearson</vt:lpstr>
      <vt:lpstr>Grammar A2 present simple </vt:lpstr>
      <vt:lpstr>The present simple</vt:lpstr>
      <vt:lpstr>Function: When do we use the present simple?</vt:lpstr>
      <vt:lpstr>PowerPoint Presentation</vt:lpstr>
      <vt:lpstr>Form: present simple in positives, negatives and questions</vt:lpstr>
      <vt:lpstr>PowerPoint Presentation</vt:lpstr>
      <vt:lpstr>Form: present simple in positives, negatives and questions</vt:lpstr>
      <vt:lpstr>PowerPoint Presentation</vt:lpstr>
      <vt:lpstr>Function: adverbs of frequency</vt:lpstr>
      <vt:lpstr>Function: adverbs of frequency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124</cp:revision>
  <dcterms:modified xsi:type="dcterms:W3CDTF">2019-12-05T09:09:14Z</dcterms:modified>
</cp:coreProperties>
</file>